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60" r:id="rId4"/>
    <p:sldId id="259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9D2DC-5EED-48E1-9D48-DA5B2729EACC}" type="datetimeFigureOut">
              <a:rPr lang="hu-HU" smtClean="0"/>
              <a:t>2024. 04. 02.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BD2A65-74A6-4528-BC0B-E6E2DB920C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0403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D2A65-74A6-4528-BC0B-E6E2DB920C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7998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5F401-C947-4F5B-9246-D838254E0DE0}" type="datetimeFigureOut">
              <a:rPr lang="hu-HU" smtClean="0"/>
              <a:pPr/>
              <a:t>2024. 04. 02.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C549F-75BF-416E-B75D-1BF1B1106B23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53200"/>
            <a:ext cx="8856984" cy="285186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b="1" dirty="0">
                <a:latin typeface="Times New Roman" pitchFamily="18" charset="0"/>
                <a:cs typeface="Times New Roman" pitchFamily="18" charset="0"/>
              </a:rPr>
              <a:t>A krimi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vagy bűnügyi regény az epika egy népszerű tematikus műfaja, amely a bűntények felderítésével, elkövetésük bemutatásával, illetve lélektani indítóokaik vizsgálatával, valamint a bűnözők, nyomozók és bűnügyi rendőrök világával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foglalkozik. 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krimi műfaj előzményei:</a:t>
            </a:r>
          </a:p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Számos irodalmi alkotásban szerepel bűntett, ami egy mű középpontjába kerül. Ilyen művek például: Szophoklész: Antigoné, Shakespeare: Hamlet. A Bibliában is olvashatunk hasonló esetet, amikor Bölcs Salamonnak ki kell derítenie, hogy melyik asszony gyermeke halt meg.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zövegdoboz 1"/>
          <p:cNvSpPr txBox="1"/>
          <p:nvPr/>
        </p:nvSpPr>
        <p:spPr>
          <a:xfrm>
            <a:off x="179512" y="260648"/>
            <a:ext cx="87129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krimi műfaja, Agatha Christie: Gyilkosság az Orient-expresszen</a:t>
            </a:r>
            <a:endParaRPr lang="hu-H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4005064"/>
            <a:ext cx="5653136" cy="30243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 typeface="Arial" pitchFamily="34" charset="0"/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krimi műfaj megalkotójának Edgar Allan Poe-t tartják, az első krimi A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Morgue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utcai kettős gyilkosság. Nála már a tettes felderítésének folyamata, maga a nyomozás áll a történet középpontjában. Ezután nagyon népszerűvé válik a műfaj, manapság is a bestsellerek nagy része ebben a műfajban íródott.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3717032"/>
            <a:ext cx="2544007" cy="29991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5445224"/>
            <a:ext cx="8856984" cy="129614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Meglepő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fordulat: A műben mindenki gyanús, mindenkinek van indítéka a bűn elkövetésére, de a gyilkos az, akire a legkevésbé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gondolnánk. Az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áldozat gyakran bűnös ember, így az olvasó gyakran nem érez részvétet iránta.</a:t>
            </a:r>
          </a:p>
          <a:p>
            <a:pPr marL="0" algn="just">
              <a:buNone/>
            </a:pPr>
            <a:endParaRPr lang="hu-HU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2636912"/>
            <a:ext cx="5976664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 typeface="Arial" pitchFamily="34" charset="0"/>
              <a:buNone/>
            </a:pP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Agatha 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Christie l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eginkább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detektívregényei és az Egérfogó című színdarabja miatt emlékezetes.  William Shakespeare mellett a világ minden idők legtöbb eladott könyvét elérő író. </a:t>
            </a:r>
            <a:r>
              <a:rPr lang="hu-HU" sz="2200" b="1" dirty="0" smtClean="0">
                <a:latin typeface="Times New Roman" pitchFamily="18" charset="0"/>
                <a:cs typeface="Times New Roman" pitchFamily="18" charset="0"/>
              </a:rPr>
              <a:t>Műveinek sajátosságai: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Zárt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tér- a művek gyakran olyan környezetben játszódnak, hogy biztosak lehetünk abban, hogy a gyilkos mindenképpen a szereplők között keresendő.</a:t>
            </a:r>
          </a:p>
          <a:p>
            <a:pPr marL="0" algn="just">
              <a:buNone/>
            </a:pP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662" y="2780928"/>
            <a:ext cx="2448272" cy="2448272"/>
          </a:xfrm>
          <a:prstGeom prst="rect">
            <a:avLst/>
          </a:prstGeom>
        </p:spPr>
      </p:pic>
      <p:sp>
        <p:nvSpPr>
          <p:cNvPr id="5" name="Téglalap 4"/>
          <p:cNvSpPr/>
          <p:nvPr/>
        </p:nvSpPr>
        <p:spPr>
          <a:xfrm>
            <a:off x="107504" y="116632"/>
            <a:ext cx="871296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2200" dirty="0"/>
              <a:t>A detektívtörténet hagyományos elemei a következők: (1) a látszólag tökéletes bűntény; (2) a tévesen megvádolt gyanúsított, akire a közvetett bizonyítékok utalnak; (3) a rendőrség tehetetlensége; (4) a detektív nagyobb megfigyelőképessége és felsőbbrendű elméje; és (5) a megdöbbentő és váratlan végkifejlet, amelyben a detektív felfedi, hogyan derült ki a tettes kiléte. Népszerű detektívregények írtak: Arthur Conan Doyle </a:t>
            </a:r>
            <a:r>
              <a:rPr lang="hu-HU" sz="2200" dirty="0" smtClean="0"/>
              <a:t>(pl.: A </a:t>
            </a:r>
            <a:r>
              <a:rPr lang="hu-HU" sz="2200" dirty="0"/>
              <a:t>sátán kutyája), Stephen King </a:t>
            </a:r>
            <a:r>
              <a:rPr lang="hu-HU" sz="2200" dirty="0" smtClean="0"/>
              <a:t>(pl.: A </a:t>
            </a:r>
            <a:r>
              <a:rPr lang="hu-HU" sz="2200" dirty="0"/>
              <a:t>kívülálló)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2708920"/>
            <a:ext cx="5472608" cy="3960440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Cselekmény:</a:t>
            </a:r>
          </a:p>
          <a:p>
            <a:pPr marL="0" algn="just">
              <a:buNone/>
            </a:pP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Poirot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Isztambulban tartózkodik, de egy telegram visszahívja Londonba. Miközben a vonatra vár találkozik </a:t>
            </a:r>
            <a:r>
              <a:rPr lang="hu-HU" sz="2200" smtClean="0">
                <a:latin typeface="Times New Roman" pitchFamily="18" charset="0"/>
                <a:cs typeface="Times New Roman" pitchFamily="18" charset="0"/>
              </a:rPr>
              <a:t>Bouch-sal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, aki helyet foglal neki az Orient-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expresen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 Találkoznak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Ratchett-tel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, aki fel akarja bérelni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Poirot-t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 Ő ezt visszautasítja, mivel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Rachettet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gonosznak tartja. Másnap este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Rachettet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meggyilkolják. Megkezdődik a nyomozás. Megvizsgálják a helyszínt és kikérdezik a tanúkat. Közben kiderül, hogy ki is valójában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Rachett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928992" cy="2808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Az írónő leghíresebb detektívalakja (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Miss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Marple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) mellett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Poirot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, a furcsa, hiú és rendmániás belga felügyelő. Ő szerepel a Gyilkosság az Orient-expresszen műben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is. A nyomozónak általában akad segédje, itt: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Bouch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bus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/ és Dr. </a:t>
            </a:r>
            <a:r>
              <a:rPr lang="hu-HU" sz="2200" dirty="0" err="1">
                <a:latin typeface="Times New Roman" pitchFamily="18" charset="0"/>
                <a:cs typeface="Times New Roman" pitchFamily="18" charset="0"/>
              </a:rPr>
              <a:t>Konsztantinosz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. A segéd nem érhet fel a nyomozó szintjére, egyedül nem boldogulnak, bár önálló – de téves – ötleteik vannak. Gyakran kérdéseikkel azokat a részleteket 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világíttatják </a:t>
            </a:r>
            <a:r>
              <a:rPr lang="hu-HU" sz="2200" dirty="0">
                <a:latin typeface="Times New Roman" pitchFamily="18" charset="0"/>
                <a:cs typeface="Times New Roman" pitchFamily="18" charset="0"/>
              </a:rPr>
              <a:t>meg a nyomozóval, amit az olvasó amúgy nem tudna.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140968"/>
            <a:ext cx="331236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60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3573016"/>
            <a:ext cx="2376264" cy="3096344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mű érdekessége, hogy magyar szereplői is vannak: Andrényi gróf és felesége.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107504" y="188640"/>
            <a:ext cx="8507288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just">
              <a:buFont typeface="Arial" pitchFamily="34" charset="0"/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Az is kiderül, hogy a vonaton utazók mindegyike kapcsolatban áll az Armstrong családdal, akinek gyermekét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Rachett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elrabolta és meggyilkolta, így mindenkinek volt indítéka a gyilkosságra. </a:t>
            </a:r>
          </a:p>
          <a:p>
            <a:pPr marL="0" algn="just">
              <a:buFont typeface="Arial" pitchFamily="34" charset="0"/>
              <a:buNone/>
            </a:pP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A mű tetőpontja, amikor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Poirot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mindenkit összehívja az utasokat, hogy felfedje, a tettest. Két elméletet vázol fel: az első szerint a gyilkos megszökött a vonatról, a másik elmélet szerint mind a 12 utas részt vett a gyilkosságban.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Poirot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Bous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és Dr.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Contantine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megegyeznek, hogy az első verziót mondják el a rendőrkapitányságon. A mű üzenete tehát: </a:t>
            </a:r>
            <a:r>
              <a:rPr lang="hu-HU" sz="2200" dirty="0" err="1" smtClean="0">
                <a:latin typeface="Times New Roman" pitchFamily="18" charset="0"/>
                <a:cs typeface="Times New Roman" pitchFamily="18" charset="0"/>
              </a:rPr>
              <a:t>Rachett</a:t>
            </a:r>
            <a:r>
              <a:rPr lang="hu-HU" sz="2200" dirty="0" smtClean="0">
                <a:latin typeface="Times New Roman" pitchFamily="18" charset="0"/>
                <a:cs typeface="Times New Roman" pitchFamily="18" charset="0"/>
              </a:rPr>
              <a:t> méltán nyerte el büntetését, a gyilkosokat nem vonják felelősségre.</a:t>
            </a:r>
            <a:endParaRPr lang="hu-HU" sz="2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508607"/>
            <a:ext cx="5626968" cy="3155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82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608</Words>
  <Application>Microsoft Office PowerPoint</Application>
  <PresentationFormat>Diavetítés a képernyőre (4:3 oldalarány)</PresentationFormat>
  <Paragraphs>14</Paragraphs>
  <Slides>4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Office-téma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Péter</dc:creator>
  <cp:lastModifiedBy>Gazda</cp:lastModifiedBy>
  <cp:revision>23</cp:revision>
  <dcterms:created xsi:type="dcterms:W3CDTF">2015-09-15T05:28:25Z</dcterms:created>
  <dcterms:modified xsi:type="dcterms:W3CDTF">2024-04-02T08:31:52Z</dcterms:modified>
</cp:coreProperties>
</file>